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0" d="100"/>
          <a:sy n="50" d="100"/>
        </p:scale>
        <p:origin x="20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8EB323-3C14-47EB-B25D-F24593A23302}" type="datetimeFigureOut">
              <a:rPr lang="en-GB" smtClean="0"/>
              <a:t>08/04/2021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9CADDE-BD5B-4D0A-8F52-3086FAC428A7}" type="slidenum">
              <a:rPr lang="en-GB" smtClean="0"/>
              <a:t>‹#›</a:t>
            </a:fld>
            <a:endParaRPr lang="en-GB"/>
          </a:p>
        </p:txBody>
      </p:sp>
    </p:spTree>
    <p:extLst>
      <p:ext uri="{BB962C8B-B14F-4D97-AF65-F5344CB8AC3E}">
        <p14:creationId xmlns:p14="http://schemas.microsoft.com/office/powerpoint/2010/main" val="376947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8EB323-3C14-47EB-B25D-F24593A23302}" type="datetimeFigureOut">
              <a:rPr lang="en-GB" smtClean="0"/>
              <a:t>08/04/2021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9CADDE-BD5B-4D0A-8F52-3086FAC428A7}" type="slidenum">
              <a:rPr lang="en-GB" smtClean="0"/>
              <a:t>‹#›</a:t>
            </a:fld>
            <a:endParaRPr lang="en-GB"/>
          </a:p>
        </p:txBody>
      </p:sp>
    </p:spTree>
    <p:extLst>
      <p:ext uri="{BB962C8B-B14F-4D97-AF65-F5344CB8AC3E}">
        <p14:creationId xmlns:p14="http://schemas.microsoft.com/office/powerpoint/2010/main" val="1591611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8EB323-3C14-47EB-B25D-F24593A23302}" type="datetimeFigureOut">
              <a:rPr lang="en-GB" smtClean="0"/>
              <a:t>08/04/2021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9CADDE-BD5B-4D0A-8F52-3086FAC428A7}" type="slidenum">
              <a:rPr lang="en-GB" smtClean="0"/>
              <a:t>‹#›</a:t>
            </a:fld>
            <a:endParaRPr lang="en-GB"/>
          </a:p>
        </p:txBody>
      </p:sp>
    </p:spTree>
    <p:extLst>
      <p:ext uri="{BB962C8B-B14F-4D97-AF65-F5344CB8AC3E}">
        <p14:creationId xmlns:p14="http://schemas.microsoft.com/office/powerpoint/2010/main" val="217906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8EB323-3C14-47EB-B25D-F24593A23302}" type="datetimeFigureOut">
              <a:rPr lang="en-GB" smtClean="0"/>
              <a:t>08/04/2021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9CADDE-BD5B-4D0A-8F52-3086FAC428A7}" type="slidenum">
              <a:rPr lang="en-GB" smtClean="0"/>
              <a:t>‹#›</a:t>
            </a:fld>
            <a:endParaRPr lang="en-GB"/>
          </a:p>
        </p:txBody>
      </p:sp>
    </p:spTree>
    <p:extLst>
      <p:ext uri="{BB962C8B-B14F-4D97-AF65-F5344CB8AC3E}">
        <p14:creationId xmlns:p14="http://schemas.microsoft.com/office/powerpoint/2010/main" val="97663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8EB323-3C14-47EB-B25D-F24593A23302}" type="datetimeFigureOut">
              <a:rPr lang="en-GB" smtClean="0"/>
              <a:t>08/04/2021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9CADDE-BD5B-4D0A-8F52-3086FAC428A7}" type="slidenum">
              <a:rPr lang="en-GB" smtClean="0"/>
              <a:t>‹#›</a:t>
            </a:fld>
            <a:endParaRPr lang="en-GB"/>
          </a:p>
        </p:txBody>
      </p:sp>
    </p:spTree>
    <p:extLst>
      <p:ext uri="{BB962C8B-B14F-4D97-AF65-F5344CB8AC3E}">
        <p14:creationId xmlns:p14="http://schemas.microsoft.com/office/powerpoint/2010/main" val="1350355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8EB323-3C14-47EB-B25D-F24593A23302}" type="datetimeFigureOut">
              <a:rPr lang="en-GB" smtClean="0"/>
              <a:t>08/04/2021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9CADDE-BD5B-4D0A-8F52-3086FAC428A7}" type="slidenum">
              <a:rPr lang="en-GB" smtClean="0"/>
              <a:t>‹#›</a:t>
            </a:fld>
            <a:endParaRPr lang="en-GB"/>
          </a:p>
        </p:txBody>
      </p:sp>
    </p:spTree>
    <p:extLst>
      <p:ext uri="{BB962C8B-B14F-4D97-AF65-F5344CB8AC3E}">
        <p14:creationId xmlns:p14="http://schemas.microsoft.com/office/powerpoint/2010/main" val="2700534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8EB323-3C14-47EB-B25D-F24593A23302}" type="datetimeFigureOut">
              <a:rPr lang="en-GB" smtClean="0"/>
              <a:t>08/04/2021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9CADDE-BD5B-4D0A-8F52-3086FAC428A7}" type="slidenum">
              <a:rPr lang="en-GB" smtClean="0"/>
              <a:t>‹#›</a:t>
            </a:fld>
            <a:endParaRPr lang="en-GB"/>
          </a:p>
        </p:txBody>
      </p:sp>
    </p:spTree>
    <p:extLst>
      <p:ext uri="{BB962C8B-B14F-4D97-AF65-F5344CB8AC3E}">
        <p14:creationId xmlns:p14="http://schemas.microsoft.com/office/powerpoint/2010/main" val="895145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8EB323-3C14-47EB-B25D-F24593A23302}" type="datetimeFigureOut">
              <a:rPr lang="en-GB" smtClean="0"/>
              <a:t>08/04/2021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9CADDE-BD5B-4D0A-8F52-3086FAC428A7}" type="slidenum">
              <a:rPr lang="en-GB" smtClean="0"/>
              <a:t>‹#›</a:t>
            </a:fld>
            <a:endParaRPr lang="en-GB"/>
          </a:p>
        </p:txBody>
      </p:sp>
    </p:spTree>
    <p:extLst>
      <p:ext uri="{BB962C8B-B14F-4D97-AF65-F5344CB8AC3E}">
        <p14:creationId xmlns:p14="http://schemas.microsoft.com/office/powerpoint/2010/main" val="2824277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EB323-3C14-47EB-B25D-F24593A23302}" type="datetimeFigureOut">
              <a:rPr lang="en-GB" smtClean="0"/>
              <a:t>08/04/2021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9CADDE-BD5B-4D0A-8F52-3086FAC428A7}" type="slidenum">
              <a:rPr lang="en-GB" smtClean="0"/>
              <a:t>‹#›</a:t>
            </a:fld>
            <a:endParaRPr lang="en-GB"/>
          </a:p>
        </p:txBody>
      </p:sp>
    </p:spTree>
    <p:extLst>
      <p:ext uri="{BB962C8B-B14F-4D97-AF65-F5344CB8AC3E}">
        <p14:creationId xmlns:p14="http://schemas.microsoft.com/office/powerpoint/2010/main" val="3965601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A8EB323-3C14-47EB-B25D-F24593A23302}" type="datetimeFigureOut">
              <a:rPr lang="en-GB" smtClean="0"/>
              <a:t>08/04/2021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9CADDE-BD5B-4D0A-8F52-3086FAC428A7}" type="slidenum">
              <a:rPr lang="en-GB" smtClean="0"/>
              <a:t>‹#›</a:t>
            </a:fld>
            <a:endParaRPr lang="en-GB"/>
          </a:p>
        </p:txBody>
      </p:sp>
    </p:spTree>
    <p:extLst>
      <p:ext uri="{BB962C8B-B14F-4D97-AF65-F5344CB8AC3E}">
        <p14:creationId xmlns:p14="http://schemas.microsoft.com/office/powerpoint/2010/main" val="209263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A8EB323-3C14-47EB-B25D-F24593A23302}" type="datetimeFigureOut">
              <a:rPr lang="en-GB" smtClean="0"/>
              <a:t>08/04/2021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9CADDE-BD5B-4D0A-8F52-3086FAC428A7}" type="slidenum">
              <a:rPr lang="en-GB" smtClean="0"/>
              <a:t>‹#›</a:t>
            </a:fld>
            <a:endParaRPr lang="en-GB"/>
          </a:p>
        </p:txBody>
      </p:sp>
    </p:spTree>
    <p:extLst>
      <p:ext uri="{BB962C8B-B14F-4D97-AF65-F5344CB8AC3E}">
        <p14:creationId xmlns:p14="http://schemas.microsoft.com/office/powerpoint/2010/main" val="274100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A8EB323-3C14-47EB-B25D-F24593A23302}" type="datetimeFigureOut">
              <a:rPr lang="en-GB" smtClean="0"/>
              <a:t>08/04/2021</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7D9CADDE-BD5B-4D0A-8F52-3086FAC428A7}" type="slidenum">
              <a:rPr lang="en-GB" smtClean="0"/>
              <a:t>‹#›</a:t>
            </a:fld>
            <a:endParaRPr lang="en-GB"/>
          </a:p>
        </p:txBody>
      </p:sp>
    </p:spTree>
    <p:extLst>
      <p:ext uri="{BB962C8B-B14F-4D97-AF65-F5344CB8AC3E}">
        <p14:creationId xmlns:p14="http://schemas.microsoft.com/office/powerpoint/2010/main" val="3293249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www.stanleyengineeredfastening.com/" TargetMode="External"/><Relationship Id="rId5" Type="http://schemas.openxmlformats.org/officeDocument/2006/relationships/hyperlink" Target="mailto:SATInfo@sbdinc.com"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D5AA2A-3BD9-4763-85A7-96FA657659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72" y="2726917"/>
            <a:ext cx="4998537" cy="3323495"/>
          </a:xfrm>
          <a:prstGeom prst="rect">
            <a:avLst/>
          </a:prstGeom>
        </p:spPr>
      </p:pic>
      <p:sp>
        <p:nvSpPr>
          <p:cNvPr id="11" name="Rectangle 10">
            <a:extLst>
              <a:ext uri="{FF2B5EF4-FFF2-40B4-BE49-F238E27FC236}">
                <a16:creationId xmlns:a16="http://schemas.microsoft.com/office/drawing/2014/main" id="{45BBC429-1AF0-433D-97FD-D0C4D1ABF8C7}"/>
              </a:ext>
            </a:extLst>
          </p:cNvPr>
          <p:cNvSpPr/>
          <p:nvPr/>
        </p:nvSpPr>
        <p:spPr>
          <a:xfrm>
            <a:off x="5009684" y="909791"/>
            <a:ext cx="1842743" cy="5793220"/>
          </a:xfrm>
          <a:prstGeom prst="rect">
            <a:avLst/>
          </a:prstGeom>
          <a:solidFill>
            <a:srgbClr val="FFDB0A"/>
          </a:solidFill>
          <a:ln w="12700" cap="flat" cmpd="sng" algn="ctr">
            <a:noFill/>
            <a:prstDash val="solid"/>
            <a:miter lim="800000"/>
          </a:ln>
          <a:effectLst/>
        </p:spPr>
        <p:txBody>
          <a:bodyPr rot="0" spcFirstLastPara="0" vertOverflow="overflow" horzOverflow="overflow" vert="horz" wrap="square" lIns="80289" tIns="40144" rIns="80289" bIns="40144" numCol="1" spcCol="0" rtlCol="0" fromWordArt="0" anchor="ctr" anchorCtr="0" forceAA="0" compatLnSpc="1">
            <a:prstTxWarp prst="textNoShape">
              <a:avLst/>
            </a:prstTxWarp>
            <a:noAutofit/>
          </a:bodyP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GB" sz="2107"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CBE8C21A-EB11-46E6-B0D1-A0C3C09A4E34}"/>
              </a:ext>
            </a:extLst>
          </p:cNvPr>
          <p:cNvGrpSpPr/>
          <p:nvPr/>
        </p:nvGrpSpPr>
        <p:grpSpPr>
          <a:xfrm>
            <a:off x="-1" y="909791"/>
            <a:ext cx="6859499" cy="6936060"/>
            <a:chOff x="-2" y="768348"/>
            <a:chExt cx="7812207" cy="7899402"/>
          </a:xfrm>
        </p:grpSpPr>
        <p:grpSp>
          <p:nvGrpSpPr>
            <p:cNvPr id="17" name="Group 16">
              <a:extLst>
                <a:ext uri="{FF2B5EF4-FFF2-40B4-BE49-F238E27FC236}">
                  <a16:creationId xmlns:a16="http://schemas.microsoft.com/office/drawing/2014/main" id="{78B89C85-A7E0-4D66-A17F-6333AED0AF06}"/>
                </a:ext>
              </a:extLst>
            </p:cNvPr>
            <p:cNvGrpSpPr/>
            <p:nvPr/>
          </p:nvGrpSpPr>
          <p:grpSpPr>
            <a:xfrm>
              <a:off x="-2" y="768348"/>
              <a:ext cx="7810502" cy="7899402"/>
              <a:chOff x="-6352" y="768348"/>
              <a:chExt cx="7816852" cy="7899402"/>
            </a:xfrm>
          </p:grpSpPr>
          <p:sp>
            <p:nvSpPr>
              <p:cNvPr id="19" name="Isosceles Triangle 18">
                <a:extLst>
                  <a:ext uri="{FF2B5EF4-FFF2-40B4-BE49-F238E27FC236}">
                    <a16:creationId xmlns:a16="http://schemas.microsoft.com/office/drawing/2014/main" id="{4DD91102-5D7C-4219-A7E8-B7DEC39E2C9F}"/>
                  </a:ext>
                </a:extLst>
              </p:cNvPr>
              <p:cNvSpPr/>
              <p:nvPr/>
            </p:nvSpPr>
            <p:spPr>
              <a:xfrm rot="5400000" flipV="1">
                <a:off x="1592351" y="4554628"/>
                <a:ext cx="2520771" cy="5705473"/>
              </a:xfrm>
              <a:prstGeom prst="triangle">
                <a:avLst>
                  <a:gd name="adj" fmla="val 10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89" tIns="40144" rIns="80289" bIns="40144" numCol="1" spcCol="0" rtlCol="0" fromWordArt="0" anchor="ctr" anchorCtr="0" forceAA="0" compatLnSpc="1">
                <a:prstTxWarp prst="textNoShape">
                  <a:avLst/>
                </a:prstTxWarp>
                <a:noAutofit/>
              </a:bodyPr>
              <a:lstStyle/>
              <a:p>
                <a:pPr algn="ctr"/>
                <a:endParaRPr lang="en-GB" sz="2107"/>
              </a:p>
            </p:txBody>
          </p:sp>
          <p:sp>
            <p:nvSpPr>
              <p:cNvPr id="20" name="Isosceles Triangle 19">
                <a:extLst>
                  <a:ext uri="{FF2B5EF4-FFF2-40B4-BE49-F238E27FC236}">
                    <a16:creationId xmlns:a16="http://schemas.microsoft.com/office/drawing/2014/main" id="{2F913250-5CDE-4894-8B33-DA8A799157DC}"/>
                  </a:ext>
                </a:extLst>
              </p:cNvPr>
              <p:cNvSpPr/>
              <p:nvPr/>
            </p:nvSpPr>
            <p:spPr>
              <a:xfrm rot="16200000" flipH="1" flipV="1">
                <a:off x="6151560" y="5707242"/>
                <a:ext cx="1219201" cy="2098678"/>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89" tIns="40144" rIns="80289" bIns="40144" numCol="1" spcCol="0" rtlCol="0" fromWordArt="0" anchor="ctr" anchorCtr="0" forceAA="0" compatLnSpc="1">
                <a:prstTxWarp prst="textNoShape">
                  <a:avLst/>
                </a:prstTxWarp>
                <a:noAutofit/>
              </a:bodyPr>
              <a:lstStyle/>
              <a:p>
                <a:pPr algn="ctr"/>
                <a:endParaRPr lang="en-GB" sz="2107"/>
              </a:p>
            </p:txBody>
          </p:sp>
          <p:sp>
            <p:nvSpPr>
              <p:cNvPr id="21" name="Isosceles Triangle 20">
                <a:extLst>
                  <a:ext uri="{FF2B5EF4-FFF2-40B4-BE49-F238E27FC236}">
                    <a16:creationId xmlns:a16="http://schemas.microsoft.com/office/drawing/2014/main" id="{5B16A0A3-61B6-476C-9C37-37F8FEA33B7F}"/>
                  </a:ext>
                </a:extLst>
              </p:cNvPr>
              <p:cNvSpPr/>
              <p:nvPr/>
            </p:nvSpPr>
            <p:spPr>
              <a:xfrm rot="16200000">
                <a:off x="6148386" y="325435"/>
                <a:ext cx="1219201" cy="210502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89" tIns="40144" rIns="80289" bIns="40144" numCol="1" spcCol="0" rtlCol="0" fromWordArt="0" anchor="ctr" anchorCtr="0" forceAA="0" compatLnSpc="1">
                <a:prstTxWarp prst="textNoShape">
                  <a:avLst/>
                </a:prstTxWarp>
                <a:noAutofit/>
              </a:bodyPr>
              <a:lstStyle/>
              <a:p>
                <a:pPr algn="ctr"/>
                <a:endParaRPr lang="en-GB" sz="2107"/>
              </a:p>
            </p:txBody>
          </p:sp>
          <p:sp>
            <p:nvSpPr>
              <p:cNvPr id="22" name="Isosceles Triangle 21">
                <a:extLst>
                  <a:ext uri="{FF2B5EF4-FFF2-40B4-BE49-F238E27FC236}">
                    <a16:creationId xmlns:a16="http://schemas.microsoft.com/office/drawing/2014/main" id="{A836DF70-815D-4CE0-A5DC-E26755F17F55}"/>
                  </a:ext>
                </a:extLst>
              </p:cNvPr>
              <p:cNvSpPr/>
              <p:nvPr/>
            </p:nvSpPr>
            <p:spPr>
              <a:xfrm rot="5400000" flipH="1">
                <a:off x="1586000" y="-824002"/>
                <a:ext cx="2520771" cy="5705475"/>
              </a:xfrm>
              <a:prstGeom prst="triangle">
                <a:avLst>
                  <a:gd name="adj" fmla="val 10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89" tIns="40144" rIns="80289" bIns="40144" numCol="1" spcCol="0" rtlCol="0" fromWordArt="0" anchor="ctr" anchorCtr="0" forceAA="0" compatLnSpc="1">
                <a:prstTxWarp prst="textNoShape">
                  <a:avLst/>
                </a:prstTxWarp>
                <a:noAutofit/>
              </a:bodyPr>
              <a:lstStyle/>
              <a:p>
                <a:pPr algn="ctr"/>
                <a:endParaRPr lang="en-GB" sz="2107"/>
              </a:p>
            </p:txBody>
          </p:sp>
        </p:grpSp>
        <p:sp>
          <p:nvSpPr>
            <p:cNvPr id="18" name="Rectangle 17">
              <a:extLst>
                <a:ext uri="{FF2B5EF4-FFF2-40B4-BE49-F238E27FC236}">
                  <a16:creationId xmlns:a16="http://schemas.microsoft.com/office/drawing/2014/main" id="{3F28AD3F-D93E-439B-8031-F4C5FC145D16}"/>
                </a:ext>
              </a:extLst>
            </p:cNvPr>
            <p:cNvSpPr/>
            <p:nvPr/>
          </p:nvSpPr>
          <p:spPr>
            <a:xfrm>
              <a:off x="5713526" y="7366181"/>
              <a:ext cx="2098679" cy="1295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89" tIns="40144" rIns="80289" bIns="40144" numCol="1" spcCol="0" rtlCol="0" fromWordArt="0" anchor="ctr" anchorCtr="0" forceAA="0" compatLnSpc="1">
              <a:prstTxWarp prst="textNoShape">
                <a:avLst/>
              </a:prstTxWarp>
              <a:noAutofit/>
            </a:bodyPr>
            <a:lstStyle/>
            <a:p>
              <a:pPr algn="ctr"/>
              <a:endParaRPr lang="en-GB" sz="2107" dirty="0"/>
            </a:p>
          </p:txBody>
        </p:sp>
      </p:grpSp>
      <p:sp>
        <p:nvSpPr>
          <p:cNvPr id="12" name="object 3">
            <a:extLst>
              <a:ext uri="{FF2B5EF4-FFF2-40B4-BE49-F238E27FC236}">
                <a16:creationId xmlns:a16="http://schemas.microsoft.com/office/drawing/2014/main" id="{273C2E4D-B35F-4DAB-9DF2-53A9B0C74304}"/>
              </a:ext>
            </a:extLst>
          </p:cNvPr>
          <p:cNvSpPr/>
          <p:nvPr/>
        </p:nvSpPr>
        <p:spPr>
          <a:xfrm>
            <a:off x="5520052" y="8358679"/>
            <a:ext cx="998118" cy="290411"/>
          </a:xfrm>
          <a:prstGeom prst="rect">
            <a:avLst/>
          </a:prstGeom>
          <a:blipFill>
            <a:blip r:embed="rId3" cstate="print"/>
            <a:stretch>
              <a:fillRect/>
            </a:stretch>
          </a:blipFill>
        </p:spPr>
        <p:txBody>
          <a:bodyPr wrap="square" lIns="0" tIns="0" rIns="0" bIns="0" rtlCol="0"/>
          <a:lstStyle/>
          <a:p>
            <a:pPr marL="0" marR="0" lvl="0" indent="0" defTabSz="609585" eaLnBrk="1" fontAlgn="auto" latinLnBrk="0" hangingPunct="1">
              <a:lnSpc>
                <a:spcPct val="100000"/>
              </a:lnSpc>
              <a:spcBef>
                <a:spcPts val="0"/>
              </a:spcBef>
              <a:spcAft>
                <a:spcPts val="0"/>
              </a:spcAft>
              <a:buClrTx/>
              <a:buSzTx/>
              <a:buFontTx/>
              <a:buNone/>
              <a:tabLst/>
              <a:defRPr/>
            </a:pPr>
            <a:endParaRPr kumimoji="0" sz="2107" b="0" i="0" u="none" strike="noStrike" kern="0" cap="none" spc="0" normalizeH="0" baseline="0" noProof="0">
              <a:ln>
                <a:noFill/>
              </a:ln>
              <a:solidFill>
                <a:srgbClr val="616669"/>
              </a:solidFill>
              <a:effectLst/>
              <a:uLnTx/>
              <a:uFillTx/>
            </a:endParaRPr>
          </a:p>
        </p:txBody>
      </p:sp>
      <p:sp>
        <p:nvSpPr>
          <p:cNvPr id="14" name="object 2">
            <a:extLst>
              <a:ext uri="{FF2B5EF4-FFF2-40B4-BE49-F238E27FC236}">
                <a16:creationId xmlns:a16="http://schemas.microsoft.com/office/drawing/2014/main" id="{AA693785-E160-494A-AF27-1DA01BD7C40C}"/>
              </a:ext>
            </a:extLst>
          </p:cNvPr>
          <p:cNvSpPr txBox="1"/>
          <p:nvPr/>
        </p:nvSpPr>
        <p:spPr>
          <a:xfrm>
            <a:off x="843987" y="7272543"/>
            <a:ext cx="5170026" cy="971811"/>
          </a:xfrm>
          <a:prstGeom prst="rect">
            <a:avLst/>
          </a:prstGeom>
        </p:spPr>
        <p:txBody>
          <a:bodyPr vert="horz" wrap="square" lIns="0" tIns="20072" rIns="0" bIns="0" rtlCol="0">
            <a:spAutoFit/>
          </a:bodyPr>
          <a:lstStyle/>
          <a:p>
            <a:pPr marL="33452" marR="26761" defTabSz="609585">
              <a:spcBef>
                <a:spcPts val="334"/>
              </a:spcBef>
              <a:spcAft>
                <a:spcPts val="100"/>
              </a:spcAft>
            </a:pPr>
            <a:endParaRPr lang="en-US" sz="1050" spc="-9" dirty="0">
              <a:solidFill>
                <a:srgbClr val="65656A"/>
              </a:solidFill>
              <a:cs typeface="Gill Sans MT"/>
            </a:endParaRPr>
          </a:p>
          <a:p>
            <a:pPr marL="33452" marR="26761" defTabSz="609585">
              <a:spcBef>
                <a:spcPts val="334"/>
              </a:spcBef>
              <a:spcAft>
                <a:spcPts val="150"/>
              </a:spcAft>
            </a:pPr>
            <a:r>
              <a:rPr lang="en-US" sz="1600" spc="-9" dirty="0">
                <a:solidFill>
                  <a:srgbClr val="65656A"/>
                </a:solidFill>
                <a:cs typeface="Gill Sans MT"/>
              </a:rPr>
              <a:t>When you purchase service, spares and parts backed by Stanley, you can be sure to avoid unnecessary delays to your production line</a:t>
            </a:r>
            <a:endParaRPr lang="en-US" sz="1600" dirty="0">
              <a:solidFill>
                <a:srgbClr val="616669"/>
              </a:solidFill>
              <a:cs typeface="Gill Sans MT"/>
            </a:endParaRPr>
          </a:p>
        </p:txBody>
      </p:sp>
      <p:pic>
        <p:nvPicPr>
          <p:cNvPr id="13" name="Picture 12" descr="A close up of a black background&#10;&#10;Description automatically generated">
            <a:extLst>
              <a:ext uri="{FF2B5EF4-FFF2-40B4-BE49-F238E27FC236}">
                <a16:creationId xmlns:a16="http://schemas.microsoft.com/office/drawing/2014/main" id="{204AB570-8586-46AE-8656-A1250907C7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57" y="341058"/>
            <a:ext cx="2141034" cy="908501"/>
          </a:xfrm>
          <a:prstGeom prst="rect">
            <a:avLst/>
          </a:prstGeom>
        </p:spPr>
      </p:pic>
      <p:sp>
        <p:nvSpPr>
          <p:cNvPr id="2" name="Rectangle 1">
            <a:extLst>
              <a:ext uri="{FF2B5EF4-FFF2-40B4-BE49-F238E27FC236}">
                <a16:creationId xmlns:a16="http://schemas.microsoft.com/office/drawing/2014/main" id="{28AB9782-96C9-47C7-A493-8C0E4D9D0B4C}"/>
              </a:ext>
            </a:extLst>
          </p:cNvPr>
          <p:cNvSpPr/>
          <p:nvPr/>
        </p:nvSpPr>
        <p:spPr>
          <a:xfrm>
            <a:off x="761029" y="6488932"/>
            <a:ext cx="5170026" cy="830997"/>
          </a:xfrm>
          <a:prstGeom prst="rect">
            <a:avLst/>
          </a:prstGeom>
        </p:spPr>
        <p:txBody>
          <a:bodyPr wrap="square">
            <a:spAutoFit/>
          </a:bodyPr>
          <a:lstStyle/>
          <a:p>
            <a:pPr marL="38100" lvl="0" defTabSz="914400">
              <a:spcBef>
                <a:spcPts val="100"/>
              </a:spcBef>
              <a:defRPr/>
            </a:pPr>
            <a:r>
              <a:rPr lang="en-US" sz="2400" b="1" kern="0" spc="-5" dirty="0">
                <a:solidFill>
                  <a:schemeClr val="tx2"/>
                </a:solidFill>
              </a:rPr>
              <a:t>Extended Downtime – The Likely Cost Of Getting It Wrong…</a:t>
            </a:r>
          </a:p>
        </p:txBody>
      </p:sp>
    </p:spTree>
    <p:extLst>
      <p:ext uri="{BB962C8B-B14F-4D97-AF65-F5344CB8AC3E}">
        <p14:creationId xmlns:p14="http://schemas.microsoft.com/office/powerpoint/2010/main" val="3731396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k object 16">
            <a:extLst>
              <a:ext uri="{FF2B5EF4-FFF2-40B4-BE49-F238E27FC236}">
                <a16:creationId xmlns:a16="http://schemas.microsoft.com/office/drawing/2014/main" id="{59B622AF-3929-4452-9CC7-38A0B4BF0FA1}"/>
              </a:ext>
            </a:extLst>
          </p:cNvPr>
          <p:cNvSpPr/>
          <p:nvPr/>
        </p:nvSpPr>
        <p:spPr>
          <a:xfrm>
            <a:off x="469910" y="0"/>
            <a:ext cx="1918927" cy="199642"/>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5" name="object 2">
            <a:extLst>
              <a:ext uri="{FF2B5EF4-FFF2-40B4-BE49-F238E27FC236}">
                <a16:creationId xmlns:a16="http://schemas.microsoft.com/office/drawing/2014/main" id="{3F66CD0B-9855-44E5-82AD-C97077CE36BD}"/>
              </a:ext>
            </a:extLst>
          </p:cNvPr>
          <p:cNvSpPr txBox="1">
            <a:spLocks/>
          </p:cNvSpPr>
          <p:nvPr/>
        </p:nvSpPr>
        <p:spPr>
          <a:xfrm>
            <a:off x="389997" y="1030847"/>
            <a:ext cx="6260592" cy="753668"/>
          </a:xfrm>
          <a:prstGeom prst="rect">
            <a:avLst/>
          </a:prstGeom>
        </p:spPr>
        <p:txBody>
          <a:bodyPr vert="horz" wrap="square" lIns="0" tIns="12700" rIns="0" bIns="0" rtlCol="0">
            <a:spAutoFit/>
          </a:bodyPr>
          <a:lstStyle>
            <a:lvl1pPr>
              <a:defRPr sz="3600" b="0" i="0">
                <a:solidFill>
                  <a:srgbClr val="65656A"/>
                </a:solidFill>
                <a:latin typeface="Century Gothic"/>
                <a:ea typeface="+mj-ea"/>
                <a:cs typeface="Century Gothic"/>
              </a:defRPr>
            </a:lvl1pPr>
          </a:lstStyle>
          <a:p>
            <a:pPr marL="38100" lvl="0" defTabSz="914400">
              <a:lnSpc>
                <a:spcPts val="4270"/>
              </a:lnSpc>
              <a:spcBef>
                <a:spcPts val="100"/>
              </a:spcBef>
              <a:defRPr/>
            </a:pPr>
            <a:r>
              <a:rPr lang="en-US" sz="2000" kern="0" spc="-5" dirty="0">
                <a:latin typeface="+mn-lt"/>
              </a:rPr>
              <a:t>Why Buy Stanley Genuine Spares And Parts?</a:t>
            </a:r>
          </a:p>
          <a:p>
            <a:pPr marL="76200" lvl="0" defTabSz="914400">
              <a:lnSpc>
                <a:spcPts val="1630"/>
              </a:lnSpc>
              <a:defRPr/>
            </a:pPr>
            <a:r>
              <a:rPr lang="en-US" sz="1050" b="1" kern="0" spc="-20" dirty="0">
                <a:solidFill>
                  <a:schemeClr val="tx2"/>
                </a:solidFill>
                <a:latin typeface="+mn-lt"/>
                <a:cs typeface="Trebuchet MS"/>
              </a:rPr>
              <a:t>Stanley and our network of service partners are experts on Stanley equipment, repair, and replacement spare parts. </a:t>
            </a:r>
          </a:p>
        </p:txBody>
      </p:sp>
      <p:sp>
        <p:nvSpPr>
          <p:cNvPr id="6" name="object 8">
            <a:extLst>
              <a:ext uri="{FF2B5EF4-FFF2-40B4-BE49-F238E27FC236}">
                <a16:creationId xmlns:a16="http://schemas.microsoft.com/office/drawing/2014/main" id="{8C250D0D-6EE6-435D-A185-910CC625EB69}"/>
              </a:ext>
            </a:extLst>
          </p:cNvPr>
          <p:cNvSpPr/>
          <p:nvPr/>
        </p:nvSpPr>
        <p:spPr>
          <a:xfrm>
            <a:off x="5413102" y="520444"/>
            <a:ext cx="1137762" cy="331054"/>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 name="bk object 17">
            <a:extLst>
              <a:ext uri="{FF2B5EF4-FFF2-40B4-BE49-F238E27FC236}">
                <a16:creationId xmlns:a16="http://schemas.microsoft.com/office/drawing/2014/main" id="{73B34206-02BC-4F76-878D-EF34952FF38F}"/>
              </a:ext>
            </a:extLst>
          </p:cNvPr>
          <p:cNvSpPr/>
          <p:nvPr/>
        </p:nvSpPr>
        <p:spPr>
          <a:xfrm>
            <a:off x="475682" y="366848"/>
            <a:ext cx="1682163" cy="487834"/>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aphicFrame>
        <p:nvGraphicFramePr>
          <p:cNvPr id="10" name="object 9">
            <a:extLst>
              <a:ext uri="{FF2B5EF4-FFF2-40B4-BE49-F238E27FC236}">
                <a16:creationId xmlns:a16="http://schemas.microsoft.com/office/drawing/2014/main" id="{F320AE39-F06B-4386-A919-468DBB6BA9ED}"/>
              </a:ext>
            </a:extLst>
          </p:cNvPr>
          <p:cNvGraphicFramePr>
            <a:graphicFrameLocks noGrp="1"/>
          </p:cNvGraphicFramePr>
          <p:nvPr>
            <p:extLst>
              <p:ext uri="{D42A27DB-BD31-4B8C-83A1-F6EECF244321}">
                <p14:modId xmlns:p14="http://schemas.microsoft.com/office/powerpoint/2010/main" val="1379678665"/>
              </p:ext>
            </p:extLst>
          </p:nvPr>
        </p:nvGraphicFramePr>
        <p:xfrm>
          <a:off x="4417676" y="2040869"/>
          <a:ext cx="2293226" cy="6564428"/>
        </p:xfrm>
        <a:graphic>
          <a:graphicData uri="http://schemas.openxmlformats.org/drawingml/2006/table">
            <a:tbl>
              <a:tblPr firstRow="1" bandRow="1"/>
              <a:tblGrid>
                <a:gridCol w="2293226">
                  <a:extLst>
                    <a:ext uri="{9D8B030D-6E8A-4147-A177-3AD203B41FA5}">
                      <a16:colId xmlns:a16="http://schemas.microsoft.com/office/drawing/2014/main" val="20000"/>
                    </a:ext>
                  </a:extLst>
                </a:gridCol>
              </a:tblGrid>
              <a:tr h="2491305">
                <a:tc>
                  <a:txBody>
                    <a:bodyPr/>
                    <a:lstStyle>
                      <a:lvl1pPr marL="0" algn="l" defTabSz="1760969" rtl="0" eaLnBrk="1" latinLnBrk="0" hangingPunct="1">
                        <a:defRPr sz="3467" kern="1200">
                          <a:solidFill>
                            <a:schemeClr val="tx1"/>
                          </a:solidFill>
                          <a:latin typeface="Calibri"/>
                        </a:defRPr>
                      </a:lvl1pPr>
                      <a:lvl2pPr marL="880485" algn="l" defTabSz="1760969" rtl="0" eaLnBrk="1" latinLnBrk="0" hangingPunct="1">
                        <a:defRPr sz="3467" kern="1200">
                          <a:solidFill>
                            <a:schemeClr val="tx1"/>
                          </a:solidFill>
                          <a:latin typeface="Calibri"/>
                        </a:defRPr>
                      </a:lvl2pPr>
                      <a:lvl3pPr marL="1760969" algn="l" defTabSz="1760969" rtl="0" eaLnBrk="1" latinLnBrk="0" hangingPunct="1">
                        <a:defRPr sz="3467" kern="1200">
                          <a:solidFill>
                            <a:schemeClr val="tx1"/>
                          </a:solidFill>
                          <a:latin typeface="Calibri"/>
                        </a:defRPr>
                      </a:lvl3pPr>
                      <a:lvl4pPr marL="2641452" algn="l" defTabSz="1760969" rtl="0" eaLnBrk="1" latinLnBrk="0" hangingPunct="1">
                        <a:defRPr sz="3467" kern="1200">
                          <a:solidFill>
                            <a:schemeClr val="tx1"/>
                          </a:solidFill>
                          <a:latin typeface="Calibri"/>
                        </a:defRPr>
                      </a:lvl4pPr>
                      <a:lvl5pPr marL="3521937" algn="l" defTabSz="1760969" rtl="0" eaLnBrk="1" latinLnBrk="0" hangingPunct="1">
                        <a:defRPr sz="3467" kern="1200">
                          <a:solidFill>
                            <a:schemeClr val="tx1"/>
                          </a:solidFill>
                          <a:latin typeface="Calibri"/>
                        </a:defRPr>
                      </a:lvl5pPr>
                      <a:lvl6pPr marL="4402421" algn="l" defTabSz="1760969" rtl="0" eaLnBrk="1" latinLnBrk="0" hangingPunct="1">
                        <a:defRPr sz="3467" kern="1200">
                          <a:solidFill>
                            <a:schemeClr val="tx1"/>
                          </a:solidFill>
                          <a:latin typeface="Calibri"/>
                        </a:defRPr>
                      </a:lvl6pPr>
                      <a:lvl7pPr marL="5282906" algn="l" defTabSz="1760969" rtl="0" eaLnBrk="1" latinLnBrk="0" hangingPunct="1">
                        <a:defRPr sz="3467" kern="1200">
                          <a:solidFill>
                            <a:schemeClr val="tx1"/>
                          </a:solidFill>
                          <a:latin typeface="Calibri"/>
                        </a:defRPr>
                      </a:lvl7pPr>
                      <a:lvl8pPr marL="6163389" algn="l" defTabSz="1760969" rtl="0" eaLnBrk="1" latinLnBrk="0" hangingPunct="1">
                        <a:defRPr sz="3467" kern="1200">
                          <a:solidFill>
                            <a:schemeClr val="tx1"/>
                          </a:solidFill>
                          <a:latin typeface="Calibri"/>
                        </a:defRPr>
                      </a:lvl8pPr>
                      <a:lvl9pPr marL="7043874" algn="l" defTabSz="1760969" rtl="0" eaLnBrk="1" latinLnBrk="0" hangingPunct="1">
                        <a:defRPr sz="3467" kern="1200">
                          <a:solidFill>
                            <a:schemeClr val="tx1"/>
                          </a:solidFill>
                          <a:latin typeface="Calibri"/>
                        </a:defRPr>
                      </a:lvl9pPr>
                    </a:lstStyle>
                    <a:p>
                      <a:pPr marL="171450">
                        <a:lnSpc>
                          <a:spcPts val="1160"/>
                        </a:lnSpc>
                      </a:pPr>
                      <a:r>
                        <a:rPr lang="en-US" sz="1100" b="1" spc="-20" dirty="0">
                          <a:solidFill>
                            <a:srgbClr val="FFD203"/>
                          </a:solidFill>
                          <a:latin typeface="+mn-lt"/>
                          <a:cs typeface="Trebuchet MS"/>
                        </a:rPr>
                        <a:t>Stanley Backed Benefits</a:t>
                      </a:r>
                    </a:p>
                    <a:p>
                      <a:pPr marL="342900" marR="52705" indent="-171450">
                        <a:lnSpc>
                          <a:spcPct val="125000"/>
                        </a:lnSpc>
                        <a:buFont typeface="Arial" panose="020B0604020202020204" pitchFamily="34" charset="0"/>
                        <a:buChar char="•"/>
                      </a:pPr>
                      <a:r>
                        <a:rPr lang="en-GB" sz="900" b="1" dirty="0">
                          <a:latin typeface="+mn-lt"/>
                          <a:cs typeface="Gill Sans MT"/>
                        </a:rPr>
                        <a:t>Accuracy</a:t>
                      </a:r>
                      <a:r>
                        <a:rPr lang="en-GB" sz="900" dirty="0">
                          <a:latin typeface="+mn-lt"/>
                          <a:cs typeface="Gill Sans MT"/>
                        </a:rPr>
                        <a:t>:  Assurance that the correct part needed is provided</a:t>
                      </a:r>
                    </a:p>
                    <a:p>
                      <a:pPr marL="342900" marR="52705" indent="-171450">
                        <a:lnSpc>
                          <a:spcPct val="125000"/>
                        </a:lnSpc>
                        <a:buFont typeface="Arial" panose="020B0604020202020204" pitchFamily="34" charset="0"/>
                        <a:buChar char="•"/>
                      </a:pPr>
                      <a:r>
                        <a:rPr lang="en-GB" sz="900" b="1" dirty="0">
                          <a:latin typeface="+mn-lt"/>
                          <a:cs typeface="Gill Sans MT"/>
                        </a:rPr>
                        <a:t>Downtime Avoidance</a:t>
                      </a:r>
                      <a:r>
                        <a:rPr lang="en-GB" sz="900" dirty="0">
                          <a:latin typeface="+mn-lt"/>
                          <a:cs typeface="Gill Sans MT"/>
                        </a:rPr>
                        <a:t>:  Replacement spare part fit, functionality, and performance based on build of tool</a:t>
                      </a:r>
                    </a:p>
                    <a:p>
                      <a:pPr marL="342900" marR="52705" indent="-171450">
                        <a:lnSpc>
                          <a:spcPct val="125000"/>
                        </a:lnSpc>
                        <a:buFont typeface="Arial" panose="020B0604020202020204" pitchFamily="34" charset="0"/>
                        <a:buChar char="•"/>
                      </a:pPr>
                      <a:r>
                        <a:rPr lang="en-GB" sz="900" b="1" dirty="0">
                          <a:latin typeface="+mn-lt"/>
                          <a:cs typeface="Gill Sans MT"/>
                        </a:rPr>
                        <a:t>Service Backed Purchases</a:t>
                      </a:r>
                      <a:r>
                        <a:rPr lang="en-GB" sz="900" dirty="0">
                          <a:latin typeface="+mn-lt"/>
                          <a:cs typeface="Gill Sans MT"/>
                        </a:rPr>
                        <a:t>:  Additional value-added services and support based on the experts at Stanley</a:t>
                      </a:r>
                    </a:p>
                    <a:p>
                      <a:pPr marL="342900" marR="52705" lvl="0" indent="-171450" algn="l" defTabSz="1760969"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900" b="1" kern="1200" dirty="0">
                          <a:solidFill>
                            <a:schemeClr val="tx1"/>
                          </a:solidFill>
                          <a:latin typeface="Calibri"/>
                          <a:ea typeface="+mn-ea"/>
                          <a:cs typeface="Gill Sans MT"/>
                        </a:rPr>
                        <a:t>Coverage:</a:t>
                      </a:r>
                      <a:r>
                        <a:rPr lang="en-GB" sz="900" kern="1200" dirty="0">
                          <a:solidFill>
                            <a:schemeClr val="tx1"/>
                          </a:solidFill>
                          <a:latin typeface="Calibri"/>
                          <a:ea typeface="+mn-ea"/>
                          <a:cs typeface="Gill Sans MT"/>
                        </a:rPr>
                        <a:t>  Stanley spares and parts are supplied with warranty coverage</a:t>
                      </a:r>
                    </a:p>
                    <a:p>
                      <a:pPr marL="171450" marR="52705" lvl="0" indent="0" algn="l" defTabSz="1760969" rtl="0" eaLnBrk="1" fontAlgn="auto" latinLnBrk="0" hangingPunct="1">
                        <a:lnSpc>
                          <a:spcPct val="100000"/>
                        </a:lnSpc>
                        <a:spcBef>
                          <a:spcPts val="780"/>
                        </a:spcBef>
                        <a:spcAft>
                          <a:spcPts val="0"/>
                        </a:spcAft>
                        <a:buClrTx/>
                        <a:buSzTx/>
                        <a:buFont typeface="Arial" panose="020B0604020202020204" pitchFamily="34" charset="0"/>
                        <a:buNone/>
                        <a:tabLst/>
                        <a:defRPr/>
                      </a:pPr>
                      <a:r>
                        <a:rPr lang="en-GB" sz="1100" b="1" kern="1200" spc="-10" dirty="0">
                          <a:solidFill>
                            <a:srgbClr val="FFD203"/>
                          </a:solidFill>
                          <a:latin typeface="+mn-lt"/>
                          <a:ea typeface="+mn-ea"/>
                          <a:cs typeface="Trebuchet MS"/>
                        </a:rPr>
                        <a:t>With Stanley, be confident you are covered</a:t>
                      </a:r>
                    </a:p>
                  </a:txBody>
                  <a:tcPr marL="0" marR="0" marT="0" marB="0">
                    <a:lnL w="12700">
                      <a:solidFill>
                        <a:srgbClr val="65656A"/>
                      </a:solidFill>
                      <a:prstDash val="solid"/>
                    </a:lnL>
                    <a:lnR>
                      <a:noFill/>
                    </a:lnR>
                    <a:lnT>
                      <a:noFill/>
                    </a:lnT>
                    <a:lnB w="12700">
                      <a:solidFill>
                        <a:srgbClr val="65656A"/>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26301">
                <a:tc>
                  <a:txBody>
                    <a:bodyPr/>
                    <a:lstStyle>
                      <a:lvl1pPr marL="0" algn="l" defTabSz="1760969" rtl="0" eaLnBrk="1" latinLnBrk="0" hangingPunct="1">
                        <a:defRPr sz="3467" kern="1200">
                          <a:solidFill>
                            <a:schemeClr val="tx1"/>
                          </a:solidFill>
                          <a:latin typeface="Calibri"/>
                        </a:defRPr>
                      </a:lvl1pPr>
                      <a:lvl2pPr marL="880485" algn="l" defTabSz="1760969" rtl="0" eaLnBrk="1" latinLnBrk="0" hangingPunct="1">
                        <a:defRPr sz="3467" kern="1200">
                          <a:solidFill>
                            <a:schemeClr val="tx1"/>
                          </a:solidFill>
                          <a:latin typeface="Calibri"/>
                        </a:defRPr>
                      </a:lvl2pPr>
                      <a:lvl3pPr marL="1760969" algn="l" defTabSz="1760969" rtl="0" eaLnBrk="1" latinLnBrk="0" hangingPunct="1">
                        <a:defRPr sz="3467" kern="1200">
                          <a:solidFill>
                            <a:schemeClr val="tx1"/>
                          </a:solidFill>
                          <a:latin typeface="Calibri"/>
                        </a:defRPr>
                      </a:lvl3pPr>
                      <a:lvl4pPr marL="2641452" algn="l" defTabSz="1760969" rtl="0" eaLnBrk="1" latinLnBrk="0" hangingPunct="1">
                        <a:defRPr sz="3467" kern="1200">
                          <a:solidFill>
                            <a:schemeClr val="tx1"/>
                          </a:solidFill>
                          <a:latin typeface="Calibri"/>
                        </a:defRPr>
                      </a:lvl4pPr>
                      <a:lvl5pPr marL="3521937" algn="l" defTabSz="1760969" rtl="0" eaLnBrk="1" latinLnBrk="0" hangingPunct="1">
                        <a:defRPr sz="3467" kern="1200">
                          <a:solidFill>
                            <a:schemeClr val="tx1"/>
                          </a:solidFill>
                          <a:latin typeface="Calibri"/>
                        </a:defRPr>
                      </a:lvl5pPr>
                      <a:lvl6pPr marL="4402421" algn="l" defTabSz="1760969" rtl="0" eaLnBrk="1" latinLnBrk="0" hangingPunct="1">
                        <a:defRPr sz="3467" kern="1200">
                          <a:solidFill>
                            <a:schemeClr val="tx1"/>
                          </a:solidFill>
                          <a:latin typeface="Calibri"/>
                        </a:defRPr>
                      </a:lvl6pPr>
                      <a:lvl7pPr marL="5282906" algn="l" defTabSz="1760969" rtl="0" eaLnBrk="1" latinLnBrk="0" hangingPunct="1">
                        <a:defRPr sz="3467" kern="1200">
                          <a:solidFill>
                            <a:schemeClr val="tx1"/>
                          </a:solidFill>
                          <a:latin typeface="Calibri"/>
                        </a:defRPr>
                      </a:lvl7pPr>
                      <a:lvl8pPr marL="6163389" algn="l" defTabSz="1760969" rtl="0" eaLnBrk="1" latinLnBrk="0" hangingPunct="1">
                        <a:defRPr sz="3467" kern="1200">
                          <a:solidFill>
                            <a:schemeClr val="tx1"/>
                          </a:solidFill>
                          <a:latin typeface="Calibri"/>
                        </a:defRPr>
                      </a:lvl8pPr>
                      <a:lvl9pPr marL="7043874" algn="l" defTabSz="1760969" rtl="0" eaLnBrk="1" latinLnBrk="0" hangingPunct="1">
                        <a:defRPr sz="3467" kern="1200">
                          <a:solidFill>
                            <a:schemeClr val="tx1"/>
                          </a:solidFill>
                          <a:latin typeface="Calibri"/>
                        </a:defRPr>
                      </a:lvl9pPr>
                    </a:lstStyle>
                    <a:p>
                      <a:pPr marL="171450">
                        <a:lnSpc>
                          <a:spcPct val="100000"/>
                        </a:lnSpc>
                        <a:spcBef>
                          <a:spcPts val="780"/>
                        </a:spcBef>
                      </a:pPr>
                      <a:r>
                        <a:rPr lang="en-US" sz="1100" b="1" spc="-10" dirty="0">
                          <a:solidFill>
                            <a:srgbClr val="FFD203"/>
                          </a:solidFill>
                          <a:latin typeface="+mn-lt"/>
                          <a:cs typeface="Trebuchet MS"/>
                        </a:rPr>
                        <a:t>Stanley Service Network</a:t>
                      </a:r>
                      <a:endParaRPr lang="en-GB" sz="1100" b="1" spc="-15" dirty="0">
                        <a:solidFill>
                          <a:srgbClr val="FFD203"/>
                        </a:solidFill>
                        <a:latin typeface="+mn-lt"/>
                        <a:cs typeface="Trebuchet MS"/>
                      </a:endParaRPr>
                    </a:p>
                    <a:p>
                      <a:pPr marL="171450">
                        <a:lnSpc>
                          <a:spcPct val="100000"/>
                        </a:lnSpc>
                        <a:spcBef>
                          <a:spcPts val="780"/>
                        </a:spcBef>
                      </a:pPr>
                      <a:r>
                        <a:rPr lang="en-US" sz="900" kern="1200" spc="20" dirty="0">
                          <a:solidFill>
                            <a:srgbClr val="65656A"/>
                          </a:solidFill>
                          <a:latin typeface="+mn-lt"/>
                          <a:ea typeface="+mn-ea"/>
                          <a:cs typeface="+mn-cs"/>
                        </a:rPr>
                        <a:t>When you purchase Stanley products, you are gaining access to our network of support, something you will lack with non-Stanley parts or unauthorized dealers and distributors. The Stanley network ensure you can get questions answered by someone who knows the tools equipment and the parts firsthand.  With unauthorized dealers and distributors, there is a lack of expertise and access to information on the replacement spare parts, tools, equipment, and supporting services.</a:t>
                      </a:r>
                      <a:endParaRPr lang="en-GB" sz="900" kern="1200" spc="20" dirty="0">
                        <a:solidFill>
                          <a:srgbClr val="65656A"/>
                        </a:solidFill>
                        <a:latin typeface="+mn-lt"/>
                        <a:ea typeface="+mn-ea"/>
                        <a:cs typeface="+mn-cs"/>
                      </a:endParaRPr>
                    </a:p>
                  </a:txBody>
                  <a:tcPr marL="0" marR="0" marT="99060" marB="0">
                    <a:lnL w="12700">
                      <a:solidFill>
                        <a:srgbClr val="65656A"/>
                      </a:solidFill>
                      <a:prstDash val="solid"/>
                    </a:lnL>
                    <a:lnR>
                      <a:noFill/>
                    </a:lnR>
                    <a:lnT w="12700">
                      <a:solidFill>
                        <a:srgbClr val="65656A"/>
                      </a:solidFill>
                      <a:prstDash val="solid"/>
                    </a:lnT>
                    <a:lnB w="12700">
                      <a:solidFill>
                        <a:srgbClr val="65656A"/>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87695">
                <a:tc>
                  <a:txBody>
                    <a:bodyPr/>
                    <a:lstStyle>
                      <a:lvl1pPr marL="0" algn="l" defTabSz="1760969" rtl="0" eaLnBrk="1" latinLnBrk="0" hangingPunct="1">
                        <a:defRPr sz="3467" kern="1200">
                          <a:solidFill>
                            <a:schemeClr val="tx1"/>
                          </a:solidFill>
                          <a:latin typeface="Calibri"/>
                        </a:defRPr>
                      </a:lvl1pPr>
                      <a:lvl2pPr marL="880485" algn="l" defTabSz="1760969" rtl="0" eaLnBrk="1" latinLnBrk="0" hangingPunct="1">
                        <a:defRPr sz="3467" kern="1200">
                          <a:solidFill>
                            <a:schemeClr val="tx1"/>
                          </a:solidFill>
                          <a:latin typeface="Calibri"/>
                        </a:defRPr>
                      </a:lvl2pPr>
                      <a:lvl3pPr marL="1760969" algn="l" defTabSz="1760969" rtl="0" eaLnBrk="1" latinLnBrk="0" hangingPunct="1">
                        <a:defRPr sz="3467" kern="1200">
                          <a:solidFill>
                            <a:schemeClr val="tx1"/>
                          </a:solidFill>
                          <a:latin typeface="Calibri"/>
                        </a:defRPr>
                      </a:lvl3pPr>
                      <a:lvl4pPr marL="2641452" algn="l" defTabSz="1760969" rtl="0" eaLnBrk="1" latinLnBrk="0" hangingPunct="1">
                        <a:defRPr sz="3467" kern="1200">
                          <a:solidFill>
                            <a:schemeClr val="tx1"/>
                          </a:solidFill>
                          <a:latin typeface="Calibri"/>
                        </a:defRPr>
                      </a:lvl4pPr>
                      <a:lvl5pPr marL="3521937" algn="l" defTabSz="1760969" rtl="0" eaLnBrk="1" latinLnBrk="0" hangingPunct="1">
                        <a:defRPr sz="3467" kern="1200">
                          <a:solidFill>
                            <a:schemeClr val="tx1"/>
                          </a:solidFill>
                          <a:latin typeface="Calibri"/>
                        </a:defRPr>
                      </a:lvl5pPr>
                      <a:lvl6pPr marL="4402421" algn="l" defTabSz="1760969" rtl="0" eaLnBrk="1" latinLnBrk="0" hangingPunct="1">
                        <a:defRPr sz="3467" kern="1200">
                          <a:solidFill>
                            <a:schemeClr val="tx1"/>
                          </a:solidFill>
                          <a:latin typeface="Calibri"/>
                        </a:defRPr>
                      </a:lvl6pPr>
                      <a:lvl7pPr marL="5282906" algn="l" defTabSz="1760969" rtl="0" eaLnBrk="1" latinLnBrk="0" hangingPunct="1">
                        <a:defRPr sz="3467" kern="1200">
                          <a:solidFill>
                            <a:schemeClr val="tx1"/>
                          </a:solidFill>
                          <a:latin typeface="Calibri"/>
                        </a:defRPr>
                      </a:lvl7pPr>
                      <a:lvl8pPr marL="6163389" algn="l" defTabSz="1760969" rtl="0" eaLnBrk="1" latinLnBrk="0" hangingPunct="1">
                        <a:defRPr sz="3467" kern="1200">
                          <a:solidFill>
                            <a:schemeClr val="tx1"/>
                          </a:solidFill>
                          <a:latin typeface="Calibri"/>
                        </a:defRPr>
                      </a:lvl8pPr>
                      <a:lvl9pPr marL="7043874" algn="l" defTabSz="1760969" rtl="0" eaLnBrk="1" latinLnBrk="0" hangingPunct="1">
                        <a:defRPr sz="3467" kern="1200">
                          <a:solidFill>
                            <a:schemeClr val="tx1"/>
                          </a:solidFill>
                          <a:latin typeface="Calibri"/>
                        </a:defRPr>
                      </a:lvl9pPr>
                    </a:lstStyle>
                    <a:p>
                      <a:pPr marL="171450" marR="36195">
                        <a:lnSpc>
                          <a:spcPct val="125000"/>
                        </a:lnSpc>
                        <a:spcBef>
                          <a:spcPts val="370"/>
                        </a:spcBef>
                      </a:pPr>
                      <a:r>
                        <a:rPr lang="en-GB" sz="900" b="1" spc="10" dirty="0">
                          <a:solidFill>
                            <a:srgbClr val="65656A"/>
                          </a:solidFill>
                          <a:latin typeface="+mn-lt"/>
                          <a:cs typeface="Trebuchet MS"/>
                        </a:rPr>
                        <a:t>For more information, contact us at</a:t>
                      </a:r>
                      <a:r>
                        <a:rPr sz="900" b="1" spc="-5" dirty="0">
                          <a:solidFill>
                            <a:srgbClr val="65656A"/>
                          </a:solidFill>
                          <a:latin typeface="+mn-lt"/>
                          <a:cs typeface="Trebuchet MS"/>
                        </a:rPr>
                        <a:t>:</a:t>
                      </a:r>
                      <a:endParaRPr sz="900" dirty="0">
                        <a:latin typeface="+mn-lt"/>
                        <a:cs typeface="Trebuchet MS"/>
                      </a:endParaRPr>
                    </a:p>
                    <a:p>
                      <a:pPr marL="248920" indent="-78105">
                        <a:lnSpc>
                          <a:spcPct val="100000"/>
                        </a:lnSpc>
                        <a:spcBef>
                          <a:spcPts val="300"/>
                        </a:spcBef>
                        <a:buChar char="-"/>
                        <a:tabLst>
                          <a:tab pos="249554" algn="l"/>
                        </a:tabLst>
                      </a:pPr>
                      <a:r>
                        <a:rPr lang="en-GB" sz="900" spc="-5" dirty="0">
                          <a:solidFill>
                            <a:srgbClr val="65656A"/>
                          </a:solidFill>
                          <a:latin typeface="+mn-lt"/>
                          <a:cs typeface="Gill Sans MT"/>
                          <a:hlinkClick r:id="rId5"/>
                        </a:rPr>
                        <a:t>SATInfo@sbdinc.com</a:t>
                      </a:r>
                      <a:endParaRPr lang="en-GB" sz="900" spc="-5" dirty="0">
                        <a:solidFill>
                          <a:srgbClr val="65656A"/>
                        </a:solidFill>
                        <a:latin typeface="+mn-lt"/>
                        <a:cs typeface="Gill Sans MT"/>
                      </a:endParaRPr>
                    </a:p>
                  </a:txBody>
                  <a:tcPr marL="0" marR="0" marT="46990" marB="0">
                    <a:lnL w="12700">
                      <a:solidFill>
                        <a:srgbClr val="65656A"/>
                      </a:solidFill>
                      <a:prstDash val="solid"/>
                    </a:lnL>
                    <a:lnR>
                      <a:noFill/>
                    </a:lnR>
                    <a:lnT w="12700">
                      <a:solidFill>
                        <a:srgbClr val="65656A"/>
                      </a:solidFill>
                      <a:prstDash val="solid"/>
                    </a:lnT>
                    <a:lnB w="12700">
                      <a:solidFill>
                        <a:srgbClr val="65656A"/>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9127">
                <a:tc>
                  <a:txBody>
                    <a:bodyPr/>
                    <a:lstStyle>
                      <a:lvl1pPr marL="0" algn="l" defTabSz="1760969" rtl="0" eaLnBrk="1" latinLnBrk="0" hangingPunct="1">
                        <a:defRPr sz="3467" kern="1200">
                          <a:solidFill>
                            <a:schemeClr val="tx1"/>
                          </a:solidFill>
                          <a:latin typeface="Calibri"/>
                        </a:defRPr>
                      </a:lvl1pPr>
                      <a:lvl2pPr marL="880485" algn="l" defTabSz="1760969" rtl="0" eaLnBrk="1" latinLnBrk="0" hangingPunct="1">
                        <a:defRPr sz="3467" kern="1200">
                          <a:solidFill>
                            <a:schemeClr val="tx1"/>
                          </a:solidFill>
                          <a:latin typeface="Calibri"/>
                        </a:defRPr>
                      </a:lvl2pPr>
                      <a:lvl3pPr marL="1760969" algn="l" defTabSz="1760969" rtl="0" eaLnBrk="1" latinLnBrk="0" hangingPunct="1">
                        <a:defRPr sz="3467" kern="1200">
                          <a:solidFill>
                            <a:schemeClr val="tx1"/>
                          </a:solidFill>
                          <a:latin typeface="Calibri"/>
                        </a:defRPr>
                      </a:lvl3pPr>
                      <a:lvl4pPr marL="2641452" algn="l" defTabSz="1760969" rtl="0" eaLnBrk="1" latinLnBrk="0" hangingPunct="1">
                        <a:defRPr sz="3467" kern="1200">
                          <a:solidFill>
                            <a:schemeClr val="tx1"/>
                          </a:solidFill>
                          <a:latin typeface="Calibri"/>
                        </a:defRPr>
                      </a:lvl4pPr>
                      <a:lvl5pPr marL="3521937" algn="l" defTabSz="1760969" rtl="0" eaLnBrk="1" latinLnBrk="0" hangingPunct="1">
                        <a:defRPr sz="3467" kern="1200">
                          <a:solidFill>
                            <a:schemeClr val="tx1"/>
                          </a:solidFill>
                          <a:latin typeface="Calibri"/>
                        </a:defRPr>
                      </a:lvl5pPr>
                      <a:lvl6pPr marL="4402421" algn="l" defTabSz="1760969" rtl="0" eaLnBrk="1" latinLnBrk="0" hangingPunct="1">
                        <a:defRPr sz="3467" kern="1200">
                          <a:solidFill>
                            <a:schemeClr val="tx1"/>
                          </a:solidFill>
                          <a:latin typeface="Calibri"/>
                        </a:defRPr>
                      </a:lvl6pPr>
                      <a:lvl7pPr marL="5282906" algn="l" defTabSz="1760969" rtl="0" eaLnBrk="1" latinLnBrk="0" hangingPunct="1">
                        <a:defRPr sz="3467" kern="1200">
                          <a:solidFill>
                            <a:schemeClr val="tx1"/>
                          </a:solidFill>
                          <a:latin typeface="Calibri"/>
                        </a:defRPr>
                      </a:lvl7pPr>
                      <a:lvl8pPr marL="6163389" algn="l" defTabSz="1760969" rtl="0" eaLnBrk="1" latinLnBrk="0" hangingPunct="1">
                        <a:defRPr sz="3467" kern="1200">
                          <a:solidFill>
                            <a:schemeClr val="tx1"/>
                          </a:solidFill>
                          <a:latin typeface="Calibri"/>
                        </a:defRPr>
                      </a:lvl8pPr>
                      <a:lvl9pPr marL="7043874" algn="l" defTabSz="1760969" rtl="0" eaLnBrk="1" latinLnBrk="0" hangingPunct="1">
                        <a:defRPr sz="3467" kern="1200">
                          <a:solidFill>
                            <a:schemeClr val="tx1"/>
                          </a:solidFill>
                          <a:latin typeface="Calibri"/>
                        </a:defRPr>
                      </a:lvl9pPr>
                    </a:lstStyle>
                    <a:p>
                      <a:pPr marL="171450">
                        <a:lnSpc>
                          <a:spcPct val="100000"/>
                        </a:lnSpc>
                        <a:spcBef>
                          <a:spcPts val="655"/>
                        </a:spcBef>
                      </a:pPr>
                      <a:endParaRPr lang="en-GB" sz="900" spc="-5" dirty="0">
                        <a:solidFill>
                          <a:srgbClr val="65656A"/>
                        </a:solidFill>
                        <a:latin typeface="+mn-lt"/>
                        <a:cs typeface="Gill Sans MT"/>
                      </a:endParaRPr>
                    </a:p>
                  </a:txBody>
                  <a:tcPr marL="0" marR="0" marT="83185" marB="0">
                    <a:lnL w="12700">
                      <a:solidFill>
                        <a:srgbClr val="65656A"/>
                      </a:solidFill>
                      <a:prstDash val="solid"/>
                    </a:lnL>
                    <a:lnR>
                      <a:noFill/>
                    </a:lnR>
                    <a:lnT w="12700">
                      <a:solidFill>
                        <a:srgbClr val="65656A"/>
                      </a:solidFill>
                      <a:prstDash val="soli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1" name="object 5">
            <a:extLst>
              <a:ext uri="{FF2B5EF4-FFF2-40B4-BE49-F238E27FC236}">
                <a16:creationId xmlns:a16="http://schemas.microsoft.com/office/drawing/2014/main" id="{34EE3B7D-7DF4-4320-97A2-0FAED679D803}"/>
              </a:ext>
            </a:extLst>
          </p:cNvPr>
          <p:cNvSpPr txBox="1"/>
          <p:nvPr/>
        </p:nvSpPr>
        <p:spPr>
          <a:xfrm>
            <a:off x="445902" y="1949103"/>
            <a:ext cx="3960623" cy="5348837"/>
          </a:xfrm>
          <a:prstGeom prst="rect">
            <a:avLst/>
          </a:prstGeom>
        </p:spPr>
        <p:txBody>
          <a:bodyPr vert="horz" wrap="square" lIns="0" tIns="12700" rIns="0" bIns="0" rtlCol="0">
            <a:spAutoFit/>
          </a:bodyPr>
          <a:lstStyle/>
          <a:p>
            <a:pPr marL="88900" marR="47625" defTabSz="914400">
              <a:lnSpc>
                <a:spcPct val="116700"/>
              </a:lnSpc>
            </a:pPr>
            <a:r>
              <a:rPr lang="en-US" sz="1100" b="1" dirty="0">
                <a:solidFill>
                  <a:srgbClr val="FFC000"/>
                </a:solidFill>
              </a:rPr>
              <a:t>Causes of extended downtime</a:t>
            </a:r>
            <a:endParaRPr lang="en-US" sz="900" b="1" spc="10" dirty="0">
              <a:solidFill>
                <a:srgbClr val="FFC000"/>
              </a:solidFill>
            </a:endParaRPr>
          </a:p>
          <a:p>
            <a:pPr marL="260350" marR="47625" indent="-171450" defTabSz="914400">
              <a:lnSpc>
                <a:spcPct val="116700"/>
              </a:lnSpc>
              <a:buFont typeface="Arial" panose="020B0604020202020204" pitchFamily="34" charset="0"/>
              <a:buChar char="•"/>
            </a:pPr>
            <a:r>
              <a:rPr lang="en-US" sz="900" b="1" spc="10" dirty="0">
                <a:solidFill>
                  <a:srgbClr val="65656A"/>
                </a:solidFill>
              </a:rPr>
              <a:t>Delivery delay / Incorrect parts order</a:t>
            </a:r>
          </a:p>
          <a:p>
            <a:pPr marL="260350" marR="47625" indent="-171450" defTabSz="914400">
              <a:lnSpc>
                <a:spcPct val="116700"/>
              </a:lnSpc>
              <a:buFont typeface="Arial" panose="020B0604020202020204" pitchFamily="34" charset="0"/>
              <a:buChar char="•"/>
            </a:pPr>
            <a:r>
              <a:rPr lang="en-US" sz="900" b="1" spc="10" dirty="0">
                <a:solidFill>
                  <a:srgbClr val="65656A"/>
                </a:solidFill>
              </a:rPr>
              <a:t>Poor fitment of non-manufacturer parts</a:t>
            </a:r>
          </a:p>
          <a:p>
            <a:pPr marL="260350" marR="47625" indent="-171450" defTabSz="914400">
              <a:lnSpc>
                <a:spcPct val="116700"/>
              </a:lnSpc>
              <a:buFont typeface="Arial" panose="020B0604020202020204" pitchFamily="34" charset="0"/>
              <a:buChar char="•"/>
            </a:pPr>
            <a:r>
              <a:rPr lang="en-US" sz="900" b="1" spc="10" dirty="0">
                <a:solidFill>
                  <a:srgbClr val="65656A"/>
                </a:solidFill>
              </a:rPr>
              <a:t>Poor performance of non-manufacturer parts</a:t>
            </a:r>
          </a:p>
          <a:p>
            <a:pPr marL="88900" marR="47625" defTabSz="914400">
              <a:lnSpc>
                <a:spcPct val="116700"/>
              </a:lnSpc>
            </a:pPr>
            <a:r>
              <a:rPr lang="en-US" sz="900" spc="10" dirty="0">
                <a:solidFill>
                  <a:srgbClr val="65656A"/>
                </a:solidFill>
              </a:rPr>
              <a:t>When you need your equipment serviced or repaired, you need it now.  Avoid the risks and delays of 3rd party dealers or non-Stanley authorized repair service offerings.  </a:t>
            </a:r>
          </a:p>
          <a:p>
            <a:pPr marL="88900" marR="47625" defTabSz="914400">
              <a:lnSpc>
                <a:spcPct val="116700"/>
              </a:lnSpc>
            </a:pPr>
            <a:r>
              <a:rPr lang="en-US" sz="900" b="1" spc="10" dirty="0">
                <a:solidFill>
                  <a:srgbClr val="65656A"/>
                </a:solidFill>
              </a:rPr>
              <a:t>Correct Part &amp; Spares.</a:t>
            </a:r>
          </a:p>
          <a:p>
            <a:pPr marL="88900" marR="55880" defTabSz="914400">
              <a:lnSpc>
                <a:spcPct val="116700"/>
              </a:lnSpc>
            </a:pPr>
            <a:r>
              <a:rPr lang="en-US" sz="900" spc="20" dirty="0">
                <a:solidFill>
                  <a:srgbClr val="65656A"/>
                </a:solidFill>
              </a:rPr>
              <a:t>When you order a replacement or consumable part, you will receive exactly the right part for your equipment model. In addition, if your equipment had any upgrades or rebuilds, our equipment service records will allow us to confirm that new replacement or consumable parts are compatible with the upgraded or rebuilt components.</a:t>
            </a:r>
            <a:endParaRPr lang="en-GB" sz="900" spc="20" dirty="0">
              <a:solidFill>
                <a:srgbClr val="65656A"/>
              </a:solidFill>
            </a:endParaRPr>
          </a:p>
          <a:p>
            <a:pPr marL="88900" marR="47625" defTabSz="914400">
              <a:lnSpc>
                <a:spcPct val="116700"/>
              </a:lnSpc>
            </a:pPr>
            <a:r>
              <a:rPr lang="en-GB" sz="900" b="1" spc="10" dirty="0">
                <a:solidFill>
                  <a:srgbClr val="65656A"/>
                </a:solidFill>
                <a:cs typeface="Trebuchet MS"/>
              </a:rPr>
              <a:t>Lifecycle, Quality &amp; Functionality</a:t>
            </a:r>
            <a:r>
              <a:rPr lang="en-GB" sz="900" b="1" spc="-20" dirty="0">
                <a:solidFill>
                  <a:srgbClr val="65656A"/>
                </a:solidFill>
                <a:cs typeface="Trebuchet MS"/>
              </a:rPr>
              <a:t>: </a:t>
            </a:r>
          </a:p>
          <a:p>
            <a:pPr marL="88900" marR="55880" defTabSz="914400">
              <a:lnSpc>
                <a:spcPct val="116700"/>
              </a:lnSpc>
            </a:pPr>
            <a:r>
              <a:rPr lang="en-US" sz="900" spc="20" dirty="0">
                <a:solidFill>
                  <a:srgbClr val="65656A"/>
                </a:solidFill>
              </a:rPr>
              <a:t>Stanley replacement spares and parts are the original parts and ensure form, fit, and functionality. Our spares and parts are designed  to perform with compatibility to our tools and systems.  OEM engineering results in parts with an understanding of lifecycle, reliable performance, and repair/replacement cycles. You cannot rely on other vendors to provide the latest version of our parts, part obsolescence, and recommended replacements.</a:t>
            </a:r>
          </a:p>
          <a:p>
            <a:pPr marL="88900" marR="55880" defTabSz="914400">
              <a:lnSpc>
                <a:spcPct val="116700"/>
              </a:lnSpc>
            </a:pPr>
            <a:r>
              <a:rPr lang="en-GB" sz="900" b="1" spc="20" dirty="0">
                <a:solidFill>
                  <a:srgbClr val="65656A"/>
                </a:solidFill>
              </a:rPr>
              <a:t>Warranty &amp; Support</a:t>
            </a:r>
          </a:p>
          <a:p>
            <a:pPr marL="88900" marR="55880" defTabSz="914400">
              <a:lnSpc>
                <a:spcPct val="116700"/>
              </a:lnSpc>
            </a:pPr>
            <a:r>
              <a:rPr lang="en-US" sz="900" spc="20" dirty="0">
                <a:solidFill>
                  <a:srgbClr val="65656A"/>
                </a:solidFill>
              </a:rPr>
              <a:t>Our replacement spares and parts come with warranties and Stanley / Stanley Certified Repair Center post-sale support and services.  This team of parts experts who will help guide you through the selection, purchasing, and post-sale support processes. If your purchase requires specialized technical information, our Stanley repair and service team offers extensive knowledge and support. In addition, parts-related services including operational assessments, preventive maintenance, calibration and field services that help you avoid problems before they become emergencies. On occasion, more is needed than just a spare part and that is when the advantage of purchasing your parts directly from Stanley becomes clear.</a:t>
            </a:r>
            <a:endParaRPr lang="en-GB" sz="900" spc="20" dirty="0">
              <a:solidFill>
                <a:srgbClr val="65656A"/>
              </a:solidFill>
            </a:endParaRPr>
          </a:p>
          <a:p>
            <a:pPr marL="77470" defTabSz="914400">
              <a:spcBef>
                <a:spcPts val="5"/>
              </a:spcBef>
            </a:pPr>
            <a:r>
              <a:rPr lang="en-US" sz="900" b="1" dirty="0">
                <a:solidFill>
                  <a:srgbClr val="FFD100"/>
                </a:solidFill>
                <a:cs typeface="Trebuchet MS"/>
              </a:rPr>
              <a:t>Looking for your Stanley Service and Support Network</a:t>
            </a:r>
            <a:r>
              <a:rPr sz="900" b="1" spc="-10" dirty="0">
                <a:solidFill>
                  <a:srgbClr val="FFD100"/>
                </a:solidFill>
                <a:cs typeface="Trebuchet MS"/>
              </a:rPr>
              <a:t>:</a:t>
            </a:r>
            <a:r>
              <a:rPr lang="en-US" sz="900" b="1" spc="-10" dirty="0">
                <a:solidFill>
                  <a:srgbClr val="FFD100"/>
                </a:solidFill>
                <a:cs typeface="Trebuchet MS"/>
              </a:rPr>
              <a:t>  </a:t>
            </a:r>
            <a:r>
              <a:rPr lang="en-US" sz="900" b="1" spc="20" dirty="0">
                <a:solidFill>
                  <a:srgbClr val="65656A"/>
                </a:solidFill>
              </a:rPr>
              <a:t>Go to </a:t>
            </a:r>
            <a:r>
              <a:rPr lang="en-US" sz="900" b="1" spc="20" dirty="0">
                <a:solidFill>
                  <a:schemeClr val="tx1">
                    <a:lumMod val="50000"/>
                    <a:lumOff val="50000"/>
                  </a:schemeClr>
                </a:solidFill>
                <a:hlinkClick r:id="rId6">
                  <a:extLst>
                    <a:ext uri="{A12FA001-AC4F-418D-AE19-62706E023703}">
                      <ahyp:hlinkClr xmlns:ahyp="http://schemas.microsoft.com/office/drawing/2018/hyperlinkcolor" val="tx"/>
                    </a:ext>
                  </a:extLst>
                </a:hlinkClick>
              </a:rPr>
              <a:t>www.StanleyEngineeredFastening.com</a:t>
            </a:r>
            <a:r>
              <a:rPr lang="en-US" sz="900" b="1" spc="20" dirty="0">
                <a:solidFill>
                  <a:schemeClr val="tx1">
                    <a:lumMod val="50000"/>
                    <a:lumOff val="50000"/>
                  </a:schemeClr>
                </a:solidFill>
              </a:rPr>
              <a:t> &gt; </a:t>
            </a:r>
            <a:r>
              <a:rPr lang="en-US" sz="900" b="1" spc="20" dirty="0">
                <a:solidFill>
                  <a:srgbClr val="65656A"/>
                </a:solidFill>
              </a:rPr>
              <a:t>Support &gt; Find A Distributor</a:t>
            </a:r>
          </a:p>
        </p:txBody>
      </p:sp>
      <p:sp>
        <p:nvSpPr>
          <p:cNvPr id="12" name="object 6">
            <a:extLst>
              <a:ext uri="{FF2B5EF4-FFF2-40B4-BE49-F238E27FC236}">
                <a16:creationId xmlns:a16="http://schemas.microsoft.com/office/drawing/2014/main" id="{0F176BF0-9158-4F7D-94A1-5DD7E6FBEF72}"/>
              </a:ext>
            </a:extLst>
          </p:cNvPr>
          <p:cNvSpPr/>
          <p:nvPr/>
        </p:nvSpPr>
        <p:spPr>
          <a:xfrm>
            <a:off x="457053" y="8633296"/>
            <a:ext cx="6163310" cy="0"/>
          </a:xfrm>
          <a:custGeom>
            <a:avLst/>
            <a:gdLst/>
            <a:ahLst/>
            <a:cxnLst/>
            <a:rect l="l" t="t" r="r" b="b"/>
            <a:pathLst>
              <a:path w="6163309">
                <a:moveTo>
                  <a:pt x="0" y="0"/>
                </a:moveTo>
                <a:lnTo>
                  <a:pt x="6163056" y="0"/>
                </a:lnTo>
              </a:path>
            </a:pathLst>
          </a:custGeom>
          <a:ln w="12699">
            <a:solidFill>
              <a:srgbClr val="6565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3" name="object 7">
            <a:extLst>
              <a:ext uri="{FF2B5EF4-FFF2-40B4-BE49-F238E27FC236}">
                <a16:creationId xmlns:a16="http://schemas.microsoft.com/office/drawing/2014/main" id="{611C980A-FEA7-49F0-BD8E-F3D53059A753}"/>
              </a:ext>
            </a:extLst>
          </p:cNvPr>
          <p:cNvSpPr/>
          <p:nvPr/>
        </p:nvSpPr>
        <p:spPr>
          <a:xfrm>
            <a:off x="2247754" y="8859039"/>
            <a:ext cx="4402835" cy="121422"/>
          </a:xfrm>
          <a:prstGeom prst="rect">
            <a:avLst/>
          </a:prstGeom>
          <a:blipFill>
            <a:blip r:embed="rId7"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Rectangle 14">
            <a:extLst>
              <a:ext uri="{FF2B5EF4-FFF2-40B4-BE49-F238E27FC236}">
                <a16:creationId xmlns:a16="http://schemas.microsoft.com/office/drawing/2014/main" id="{9E1B2B06-0A93-4092-9740-FFE550D94F71}"/>
              </a:ext>
            </a:extLst>
          </p:cNvPr>
          <p:cNvSpPr/>
          <p:nvPr/>
        </p:nvSpPr>
        <p:spPr>
          <a:xfrm>
            <a:off x="389997" y="8410123"/>
            <a:ext cx="2847254" cy="215444"/>
          </a:xfrm>
          <a:prstGeom prst="rect">
            <a:avLst/>
          </a:prstGeom>
        </p:spPr>
        <p:txBody>
          <a:bodyPr wrap="none">
            <a:spAutoFit/>
          </a:bodyPr>
          <a:lstStyle/>
          <a:p>
            <a:r>
              <a:rPr lang="en-US" sz="800" dirty="0">
                <a:latin typeface="Frutiger-Light"/>
              </a:rPr>
              <a:t>©2020 Stanley Engineered Fastening. All Rights Reserved. 10.20</a:t>
            </a:r>
            <a:endParaRPr lang="en-US" dirty="0"/>
          </a:p>
        </p:txBody>
      </p:sp>
      <p:cxnSp>
        <p:nvCxnSpPr>
          <p:cNvPr id="23" name="Straight Connector 22">
            <a:extLst>
              <a:ext uri="{FF2B5EF4-FFF2-40B4-BE49-F238E27FC236}">
                <a16:creationId xmlns:a16="http://schemas.microsoft.com/office/drawing/2014/main" id="{6A54A3CB-7CB4-41C7-B30A-A0412EA8BB2D}"/>
              </a:ext>
            </a:extLst>
          </p:cNvPr>
          <p:cNvCxnSpPr>
            <a:cxnSpLocks/>
          </p:cNvCxnSpPr>
          <p:nvPr/>
        </p:nvCxnSpPr>
        <p:spPr>
          <a:xfrm>
            <a:off x="469910" y="1030847"/>
            <a:ext cx="60809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Straight Connector 24">
            <a:extLst>
              <a:ext uri="{FF2B5EF4-FFF2-40B4-BE49-F238E27FC236}">
                <a16:creationId xmlns:a16="http://schemas.microsoft.com/office/drawing/2014/main" id="{AE944C2B-2E47-46F5-8A29-B9C9561CB521}"/>
              </a:ext>
            </a:extLst>
          </p:cNvPr>
          <p:cNvCxnSpPr>
            <a:cxnSpLocks/>
          </p:cNvCxnSpPr>
          <p:nvPr/>
        </p:nvCxnSpPr>
        <p:spPr>
          <a:xfrm>
            <a:off x="457053" y="1828286"/>
            <a:ext cx="6080954" cy="0"/>
          </a:xfrm>
          <a:prstGeom prst="line">
            <a:avLst/>
          </a:prstGeom>
        </p:spPr>
        <p:style>
          <a:lnRef idx="1">
            <a:schemeClr val="accent3"/>
          </a:lnRef>
          <a:fillRef idx="0">
            <a:schemeClr val="accent3"/>
          </a:fillRef>
          <a:effectRef idx="0">
            <a:schemeClr val="accent3"/>
          </a:effectRef>
          <a:fontRef idx="minor">
            <a:schemeClr val="tx1"/>
          </a:fontRef>
        </p:style>
      </p:cxnSp>
      <p:sp>
        <p:nvSpPr>
          <p:cNvPr id="2" name="TextBox 1">
            <a:extLst>
              <a:ext uri="{FF2B5EF4-FFF2-40B4-BE49-F238E27FC236}">
                <a16:creationId xmlns:a16="http://schemas.microsoft.com/office/drawing/2014/main" id="{7EF8F1ED-B3A3-4E7D-A3D4-A5C5A30B9EBB}"/>
              </a:ext>
            </a:extLst>
          </p:cNvPr>
          <p:cNvSpPr txBox="1"/>
          <p:nvPr/>
        </p:nvSpPr>
        <p:spPr>
          <a:xfrm>
            <a:off x="465013" y="7293739"/>
            <a:ext cx="3847648" cy="1077218"/>
          </a:xfrm>
          <a:prstGeom prst="rect">
            <a:avLst/>
          </a:prstGeom>
          <a:noFill/>
          <a:ln w="6350">
            <a:solidFill>
              <a:schemeClr val="tx2"/>
            </a:solidFill>
          </a:ln>
        </p:spPr>
        <p:txBody>
          <a:bodyPr wrap="square" rtlCol="0">
            <a:spAutoFit/>
          </a:bodyPr>
          <a:lstStyle/>
          <a:p>
            <a:r>
              <a:rPr lang="en-US" sz="1100" b="1" dirty="0">
                <a:solidFill>
                  <a:srgbClr val="FFD100"/>
                </a:solidFill>
              </a:rPr>
              <a:t>Local Contact</a:t>
            </a:r>
          </a:p>
          <a:p>
            <a:endParaRPr lang="en-US" sz="1100" b="1" dirty="0">
              <a:solidFill>
                <a:srgbClr val="FFD100"/>
              </a:solidFill>
            </a:endParaRPr>
          </a:p>
          <a:p>
            <a:endParaRPr lang="en-US" sz="1100" b="1" dirty="0">
              <a:solidFill>
                <a:srgbClr val="FFD100"/>
              </a:solidFill>
            </a:endParaRPr>
          </a:p>
          <a:p>
            <a:endParaRPr lang="en-US" sz="1100" b="1" dirty="0">
              <a:solidFill>
                <a:srgbClr val="FFD100"/>
              </a:solidFill>
            </a:endParaRPr>
          </a:p>
          <a:p>
            <a:endParaRPr lang="en-US" sz="1100" b="1" dirty="0">
              <a:solidFill>
                <a:srgbClr val="FFD100"/>
              </a:solidFill>
            </a:endParaRPr>
          </a:p>
          <a:p>
            <a:endParaRPr lang="en-US" sz="900" dirty="0"/>
          </a:p>
        </p:txBody>
      </p:sp>
    </p:spTree>
    <p:extLst>
      <p:ext uri="{BB962C8B-B14F-4D97-AF65-F5344CB8AC3E}">
        <p14:creationId xmlns:p14="http://schemas.microsoft.com/office/powerpoint/2010/main" val="4307642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65EB44F1DA074EA9F40039026BDE23" ma:contentTypeVersion="9" ma:contentTypeDescription="Create a new document." ma:contentTypeScope="" ma:versionID="c1417fb4bd6166f2111320584ebb6fe2">
  <xsd:schema xmlns:xsd="http://www.w3.org/2001/XMLSchema" xmlns:xs="http://www.w3.org/2001/XMLSchema" xmlns:p="http://schemas.microsoft.com/office/2006/metadata/properties" xmlns:ns2="a86a53ee-4513-467b-87c1-1719a9f97e51" targetNamespace="http://schemas.microsoft.com/office/2006/metadata/properties" ma:root="true" ma:fieldsID="a76f805f3aaaa694783a1bf3fca2dcda" ns2:_="">
    <xsd:import namespace="a86a53ee-4513-467b-87c1-1719a9f97e5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a53ee-4513-467b-87c1-1719a9f97e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BE7651-2C2E-4FEF-8457-59E2D6811DB7}"/>
</file>

<file path=customXml/itemProps2.xml><?xml version="1.0" encoding="utf-8"?>
<ds:datastoreItem xmlns:ds="http://schemas.openxmlformats.org/officeDocument/2006/customXml" ds:itemID="{5EBABC16-304F-4537-AC9E-55C38D60EDAE}"/>
</file>

<file path=customXml/itemProps3.xml><?xml version="1.0" encoding="utf-8"?>
<ds:datastoreItem xmlns:ds="http://schemas.openxmlformats.org/officeDocument/2006/customXml" ds:itemID="{2586B3C0-EEE0-4FD5-BCCA-CF10D664250A}"/>
</file>

<file path=docProps/app.xml><?xml version="1.0" encoding="utf-8"?>
<Properties xmlns="http://schemas.openxmlformats.org/officeDocument/2006/extended-properties" xmlns:vt="http://schemas.openxmlformats.org/officeDocument/2006/docPropsVTypes">
  <Template>Office Theme</Template>
  <TotalTime>3568</TotalTime>
  <Words>569</Words>
  <Application>Microsoft Office PowerPoint</Application>
  <PresentationFormat>Letter Paper (8.5x11 in)</PresentationFormat>
  <Paragraphs>32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Frutiger-Light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Richardson, Benjamin</dc:creator>
  <cp:lastModifiedBy>Postlethwaite, Deanna</cp:lastModifiedBy>
  <cp:revision>21</cp:revision>
  <dcterms:created xsi:type="dcterms:W3CDTF">2020-10-27T09:47:03Z</dcterms:created>
  <dcterms:modified xsi:type="dcterms:W3CDTF">2021-04-09T12:55:14Z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0x010100CC65EB44F1DA074EA9F40039026BDE23</vt:lpwstr>
  </property>
</Properties>
</file>